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2" r:id="rId6"/>
    <p:sldId id="263" r:id="rId7"/>
    <p:sldId id="260" r:id="rId8"/>
    <p:sldId id="261" r:id="rId9"/>
    <p:sldId id="264" r:id="rId10"/>
    <p:sldId id="266" r:id="rId11"/>
    <p:sldId id="268" r:id="rId12"/>
    <p:sldId id="269"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22"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09B46F6-BF88-452E-9E1E-82BC488907EF}"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BDD5C6-17F8-46C3-8C4B-4D6025A293FA}"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9B46F6-BF88-452E-9E1E-82BC488907EF}"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BDD5C6-17F8-46C3-8C4B-4D6025A293F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9B46F6-BF88-452E-9E1E-82BC488907EF}"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BDD5C6-17F8-46C3-8C4B-4D6025A293F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9B46F6-BF88-452E-9E1E-82BC488907EF}"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BDD5C6-17F8-46C3-8C4B-4D6025A293F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9B46F6-BF88-452E-9E1E-82BC488907EF}" type="datetimeFigureOut">
              <a:rPr lang="en-US" smtClean="0"/>
              <a:t>8/1/2020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BDD5C6-17F8-46C3-8C4B-4D6025A293F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09B46F6-BF88-452E-9E1E-82BC488907EF}"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BDD5C6-17F8-46C3-8C4B-4D6025A293F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09B46F6-BF88-452E-9E1E-82BC488907EF}" type="datetimeFigureOut">
              <a:rPr lang="en-US" smtClean="0"/>
              <a:t>8/1/2020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BDD5C6-17F8-46C3-8C4B-4D6025A293F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09B46F6-BF88-452E-9E1E-82BC488907EF}" type="datetimeFigureOut">
              <a:rPr lang="en-US" smtClean="0"/>
              <a:t>8/1/2020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BDD5C6-17F8-46C3-8C4B-4D6025A293F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9B46F6-BF88-452E-9E1E-82BC488907EF}" type="datetimeFigureOut">
              <a:rPr lang="en-US" smtClean="0"/>
              <a:t>8/1/2020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BDD5C6-17F8-46C3-8C4B-4D6025A293F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9B46F6-BF88-452E-9E1E-82BC488907EF}"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BDD5C6-17F8-46C3-8C4B-4D6025A293F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9B46F6-BF88-452E-9E1E-82BC488907EF}" type="datetimeFigureOut">
              <a:rPr lang="en-US" smtClean="0"/>
              <a:t>8/1/2020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BDD5C6-17F8-46C3-8C4B-4D6025A293F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9B46F6-BF88-452E-9E1E-82BC488907EF}" type="datetimeFigureOut">
              <a:rPr lang="en-US" smtClean="0"/>
              <a:t>8/1/2020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BDD5C6-17F8-46C3-8C4B-4D6025A293F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2910" y="2071678"/>
            <a:ext cx="7772400" cy="1470025"/>
          </a:xfrm>
        </p:spPr>
        <p:txBody>
          <a:bodyPr>
            <a:normAutofit/>
          </a:bodyPr>
          <a:lstStyle/>
          <a:p>
            <a:r>
              <a:rPr lang="en-IN" sz="6600" dirty="0"/>
              <a:t>MAJESTIC-CODERS</a:t>
            </a:r>
            <a:endParaRPr lang="en-US" sz="6600" dirty="0"/>
          </a:p>
        </p:txBody>
      </p:sp>
      <p:sp>
        <p:nvSpPr>
          <p:cNvPr id="3" name="Subtitle 2"/>
          <p:cNvSpPr>
            <a:spLocks noGrp="1"/>
          </p:cNvSpPr>
          <p:nvPr>
            <p:ph type="subTitle" idx="1"/>
          </p:nvPr>
        </p:nvSpPr>
        <p:spPr>
          <a:xfrm>
            <a:off x="1357290" y="3429000"/>
            <a:ext cx="6400800" cy="1752600"/>
          </a:xfrm>
        </p:spPr>
        <p:txBody>
          <a:bodyPr/>
          <a:lstStyle/>
          <a:p>
            <a:r>
              <a:rPr lang="en-IN" dirty="0">
                <a:solidFill>
                  <a:schemeClr val="tx1"/>
                </a:solidFill>
              </a:rPr>
              <a:t>Problem St. No.-&gt; DR113</a:t>
            </a:r>
          </a:p>
          <a:p>
            <a:r>
              <a:rPr lang="en-IN" dirty="0">
                <a:solidFill>
                  <a:schemeClr val="tx1"/>
                </a:solidFill>
              </a:rPr>
              <a:t>by Govt. Of GOA</a:t>
            </a:r>
          </a:p>
          <a:p>
            <a:r>
              <a:rPr lang="en-IN" dirty="0">
                <a:solidFill>
                  <a:schemeClr val="tx1"/>
                </a:solidFill>
              </a:rPr>
              <a:t>Stray Cattle Challenge</a:t>
            </a:r>
            <a:endParaRPr lang="en-US" dirty="0">
              <a:solidFill>
                <a:schemeClr val="tx1"/>
              </a:solidFill>
            </a:endParaRPr>
          </a:p>
        </p:txBody>
      </p:sp>
      <p:pic>
        <p:nvPicPr>
          <p:cNvPr id="2050" name="Picture 2" descr="C:\Users\ASUS\Desktop\SMART-INDIA-HACKATHON-2020.png"/>
          <p:cNvPicPr>
            <a:picLocks noChangeAspect="1" noChangeArrowheads="1"/>
          </p:cNvPicPr>
          <p:nvPr/>
        </p:nvPicPr>
        <p:blipFill>
          <a:blip r:embed="rId2"/>
          <a:srcRect/>
          <a:stretch>
            <a:fillRect/>
          </a:stretch>
        </p:blipFill>
        <p:spPr bwMode="auto">
          <a:xfrm>
            <a:off x="285720" y="142852"/>
            <a:ext cx="1943100" cy="876300"/>
          </a:xfrm>
          <a:prstGeom prst="rect">
            <a:avLst/>
          </a:prstGeom>
          <a:noFill/>
        </p:spPr>
      </p:pic>
      <p:sp>
        <p:nvSpPr>
          <p:cNvPr id="6" name="TextBox 5"/>
          <p:cNvSpPr txBox="1"/>
          <p:nvPr/>
        </p:nvSpPr>
        <p:spPr>
          <a:xfrm>
            <a:off x="4134228" y="1886510"/>
            <a:ext cx="784189" cy="369332"/>
          </a:xfrm>
          <a:prstGeom prst="rect">
            <a:avLst/>
          </a:prstGeom>
          <a:noFill/>
        </p:spPr>
        <p:txBody>
          <a:bodyPr wrap="none" rtlCol="0">
            <a:spAutoFit/>
          </a:bodyPr>
          <a:lstStyle/>
          <a:p>
            <a:r>
              <a:rPr lang="en-IN" dirty="0"/>
              <a:t>SIH’20</a:t>
            </a:r>
            <a:endParaRPr lang="en-US" dirty="0"/>
          </a:p>
        </p:txBody>
      </p:sp>
      <p:pic>
        <p:nvPicPr>
          <p:cNvPr id="4" name="Picture 3" descr="unnamed.png">
            <a:extLst>
              <a:ext uri="{FF2B5EF4-FFF2-40B4-BE49-F238E27FC236}">
                <a16:creationId xmlns:a16="http://schemas.microsoft.com/office/drawing/2014/main" id="{3A845A14-3C79-4374-BC56-4E5EA48249BE}"/>
              </a:ext>
            </a:extLst>
          </p:cNvPr>
          <p:cNvPicPr>
            <a:picLocks noChangeAspect="1"/>
          </p:cNvPicPr>
          <p:nvPr/>
        </p:nvPicPr>
        <p:blipFill>
          <a:blip r:embed="rId3" cstate="print"/>
          <a:stretch>
            <a:fillRect/>
          </a:stretch>
        </p:blipFill>
        <p:spPr>
          <a:xfrm>
            <a:off x="7667742" y="0"/>
            <a:ext cx="1476258" cy="147625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SUS\Desktop\SMART-INDIA-HACKATHON-2020.png"/>
          <p:cNvPicPr>
            <a:picLocks noChangeAspect="1" noChangeArrowheads="1"/>
          </p:cNvPicPr>
          <p:nvPr/>
        </p:nvPicPr>
        <p:blipFill>
          <a:blip r:embed="rId2"/>
          <a:srcRect/>
          <a:stretch>
            <a:fillRect/>
          </a:stretch>
        </p:blipFill>
        <p:spPr bwMode="auto">
          <a:xfrm>
            <a:off x="285720" y="214290"/>
            <a:ext cx="1943100" cy="876300"/>
          </a:xfrm>
          <a:prstGeom prst="rect">
            <a:avLst/>
          </a:prstGeom>
          <a:noFill/>
        </p:spPr>
      </p:pic>
      <p:sp>
        <p:nvSpPr>
          <p:cNvPr id="4" name="TextBox 3"/>
          <p:cNvSpPr txBox="1"/>
          <p:nvPr/>
        </p:nvSpPr>
        <p:spPr>
          <a:xfrm>
            <a:off x="571472" y="1643050"/>
            <a:ext cx="8215370" cy="4031873"/>
          </a:xfrm>
          <a:prstGeom prst="rect">
            <a:avLst/>
          </a:prstGeom>
          <a:noFill/>
        </p:spPr>
        <p:txBody>
          <a:bodyPr wrap="square" rtlCol="0">
            <a:spAutoFit/>
          </a:bodyPr>
          <a:lstStyle/>
          <a:p>
            <a:pPr algn="ctr"/>
            <a:r>
              <a:rPr lang="en-IN" sz="4000" dirty="0"/>
              <a:t>Website for Admin</a:t>
            </a:r>
          </a:p>
          <a:p>
            <a:endParaRPr lang="en-IN" dirty="0"/>
          </a:p>
          <a:p>
            <a:endParaRPr lang="en-IN" dirty="0"/>
          </a:p>
          <a:p>
            <a:pPr>
              <a:buFont typeface="Wingdings" pitchFamily="2" charset="2"/>
              <a:buChar char="Ø"/>
            </a:pPr>
            <a:r>
              <a:rPr lang="en-IN" dirty="0"/>
              <a:t>To bridge the gap between common people and these authorities, this desktop app</a:t>
            </a:r>
          </a:p>
          <a:p>
            <a:r>
              <a:rPr lang="en-IN" dirty="0"/>
              <a:t>Is for the admin so that they can easily receive the notifications of the locations of cattle.</a:t>
            </a:r>
          </a:p>
          <a:p>
            <a:pPr>
              <a:buFont typeface="Wingdings" pitchFamily="2" charset="2"/>
              <a:buChar char="Ø"/>
            </a:pPr>
            <a:r>
              <a:rPr lang="en-IN" dirty="0"/>
              <a:t>The notification on the specific admin will go to the person who is more close to the requires Location.</a:t>
            </a:r>
          </a:p>
          <a:p>
            <a:pPr>
              <a:buFont typeface="Wingdings" pitchFamily="2" charset="2"/>
              <a:buChar char="Ø"/>
            </a:pPr>
            <a:r>
              <a:rPr lang="en-IN" dirty="0"/>
              <a:t>The app for the admin is slightly different, he/she can track the location of the animal catching vans also. </a:t>
            </a:r>
          </a:p>
          <a:p>
            <a:r>
              <a:rPr lang="en-IN" b="1" dirty="0"/>
              <a:t>Technologies used:</a:t>
            </a:r>
          </a:p>
          <a:p>
            <a:r>
              <a:rPr lang="en-IN" dirty="0"/>
              <a:t>JavaScript, CSS, HTML, Firebase, Maps API</a:t>
            </a:r>
          </a:p>
          <a:p>
            <a:endParaRPr lang="en-IN" dirty="0"/>
          </a:p>
        </p:txBody>
      </p:sp>
      <p:pic>
        <p:nvPicPr>
          <p:cNvPr id="3" name="Picture 2" descr="unnamed.png">
            <a:extLst>
              <a:ext uri="{FF2B5EF4-FFF2-40B4-BE49-F238E27FC236}">
                <a16:creationId xmlns:a16="http://schemas.microsoft.com/office/drawing/2014/main" id="{16D1B035-C1F1-460F-926E-5BBD89CC3B97}"/>
              </a:ext>
            </a:extLst>
          </p:cNvPr>
          <p:cNvPicPr>
            <a:picLocks noChangeAspect="1"/>
          </p:cNvPicPr>
          <p:nvPr/>
        </p:nvPicPr>
        <p:blipFill>
          <a:blip r:embed="rId3" cstate="print"/>
          <a:stretch>
            <a:fillRect/>
          </a:stretch>
        </p:blipFill>
        <p:spPr>
          <a:xfrm>
            <a:off x="7667742" y="0"/>
            <a:ext cx="1476258" cy="147625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SUS\Desktop\SMART-INDIA-HACKATHON-2020.png"/>
          <p:cNvPicPr>
            <a:picLocks noChangeAspect="1" noChangeArrowheads="1"/>
          </p:cNvPicPr>
          <p:nvPr/>
        </p:nvPicPr>
        <p:blipFill>
          <a:blip r:embed="rId2"/>
          <a:srcRect/>
          <a:stretch>
            <a:fillRect/>
          </a:stretch>
        </p:blipFill>
        <p:spPr bwMode="auto">
          <a:xfrm>
            <a:off x="285720" y="214290"/>
            <a:ext cx="1943100" cy="876300"/>
          </a:xfrm>
          <a:prstGeom prst="rect">
            <a:avLst/>
          </a:prstGeom>
          <a:noFill/>
        </p:spPr>
      </p:pic>
      <p:sp>
        <p:nvSpPr>
          <p:cNvPr id="3" name="TextBox 2"/>
          <p:cNvSpPr txBox="1"/>
          <p:nvPr/>
        </p:nvSpPr>
        <p:spPr>
          <a:xfrm>
            <a:off x="1619672" y="1250294"/>
            <a:ext cx="6700489" cy="707886"/>
          </a:xfrm>
          <a:prstGeom prst="rect">
            <a:avLst/>
          </a:prstGeom>
          <a:noFill/>
        </p:spPr>
        <p:txBody>
          <a:bodyPr wrap="none" rtlCol="0">
            <a:spAutoFit/>
          </a:bodyPr>
          <a:lstStyle/>
          <a:p>
            <a:r>
              <a:rPr lang="en-IN" sz="4000" dirty="0"/>
              <a:t>Planning Kurukshetra City Map </a:t>
            </a:r>
            <a:endParaRPr lang="en-US" sz="4000" dirty="0"/>
          </a:p>
        </p:txBody>
      </p:sp>
      <p:pic>
        <p:nvPicPr>
          <p:cNvPr id="12289" name="Picture 1"/>
          <p:cNvPicPr>
            <a:picLocks noChangeAspect="1" noChangeArrowheads="1"/>
          </p:cNvPicPr>
          <p:nvPr/>
        </p:nvPicPr>
        <p:blipFill>
          <a:blip r:embed="rId3" cstate="print"/>
          <a:srcRect/>
          <a:stretch>
            <a:fillRect/>
          </a:stretch>
        </p:blipFill>
        <p:spPr bwMode="auto">
          <a:xfrm>
            <a:off x="1142976" y="2143116"/>
            <a:ext cx="7072330" cy="39781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descr="unnamed.png">
            <a:extLst>
              <a:ext uri="{FF2B5EF4-FFF2-40B4-BE49-F238E27FC236}">
                <a16:creationId xmlns:a16="http://schemas.microsoft.com/office/drawing/2014/main" id="{F4B1B67A-B0EF-45FA-87B2-D334DE9EBC90}"/>
              </a:ext>
            </a:extLst>
          </p:cNvPr>
          <p:cNvPicPr>
            <a:picLocks noChangeAspect="1"/>
          </p:cNvPicPr>
          <p:nvPr/>
        </p:nvPicPr>
        <p:blipFill>
          <a:blip r:embed="rId4" cstate="print"/>
          <a:stretch>
            <a:fillRect/>
          </a:stretch>
        </p:blipFill>
        <p:spPr>
          <a:xfrm>
            <a:off x="7667742" y="0"/>
            <a:ext cx="1476258" cy="147625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SUS\Desktop\SMART-INDIA-HACKATHON-2020.png"/>
          <p:cNvPicPr>
            <a:picLocks noChangeAspect="1" noChangeArrowheads="1"/>
          </p:cNvPicPr>
          <p:nvPr/>
        </p:nvPicPr>
        <p:blipFill>
          <a:blip r:embed="rId2"/>
          <a:srcRect/>
          <a:stretch>
            <a:fillRect/>
          </a:stretch>
        </p:blipFill>
        <p:spPr bwMode="auto">
          <a:xfrm>
            <a:off x="285720" y="214290"/>
            <a:ext cx="1943100" cy="876300"/>
          </a:xfrm>
          <a:prstGeom prst="rect">
            <a:avLst/>
          </a:prstGeom>
          <a:noFill/>
        </p:spPr>
      </p:pic>
      <p:sp>
        <p:nvSpPr>
          <p:cNvPr id="3" name="TextBox 2"/>
          <p:cNvSpPr txBox="1"/>
          <p:nvPr/>
        </p:nvSpPr>
        <p:spPr>
          <a:xfrm>
            <a:off x="2143108" y="2857496"/>
            <a:ext cx="4984634" cy="1477328"/>
          </a:xfrm>
          <a:prstGeom prst="rect">
            <a:avLst/>
          </a:prstGeom>
          <a:noFill/>
        </p:spPr>
        <p:txBody>
          <a:bodyPr wrap="none" rtlCol="0">
            <a:spAutoFit/>
            <a:scene3d>
              <a:camera prst="orthographicFront"/>
              <a:lightRig rig="balanced" dir="t">
                <a:rot lat="0" lon="0" rev="2100000"/>
              </a:lightRig>
            </a:scene3d>
            <a:sp3d extrusionH="57150" prstMaterial="metal">
              <a:bevelT w="38100" h="25400"/>
              <a:contourClr>
                <a:schemeClr val="bg2"/>
              </a:contourClr>
            </a:sp3d>
          </a:bodyPr>
          <a:lstStyle/>
          <a:p>
            <a:r>
              <a:rPr lang="en-IN" sz="7200" b="1" dirty="0">
                <a:ln w="50800"/>
              </a:rPr>
              <a:t>THANK YOU </a:t>
            </a:r>
          </a:p>
          <a:p>
            <a:endParaRPr lang="en-US" b="1" dirty="0">
              <a:ln w="50800"/>
              <a:solidFill>
                <a:schemeClr val="bg1">
                  <a:shade val="50000"/>
                </a:schemeClr>
              </a:solidFill>
            </a:endParaRPr>
          </a:p>
        </p:txBody>
      </p:sp>
      <p:sp>
        <p:nvSpPr>
          <p:cNvPr id="4" name="TextBox 3"/>
          <p:cNvSpPr txBox="1"/>
          <p:nvPr/>
        </p:nvSpPr>
        <p:spPr>
          <a:xfrm>
            <a:off x="3363891" y="5445224"/>
            <a:ext cx="2543068" cy="369332"/>
          </a:xfrm>
          <a:prstGeom prst="rect">
            <a:avLst/>
          </a:prstGeom>
          <a:noFill/>
        </p:spPr>
        <p:txBody>
          <a:bodyPr wrap="none" rtlCol="0">
            <a:spAutoFit/>
          </a:bodyPr>
          <a:lstStyle/>
          <a:p>
            <a:r>
              <a:rPr lang="en-IN" dirty="0"/>
              <a:t>Team: MAJESTIC-CODERS</a:t>
            </a:r>
            <a:endParaRPr lang="en-US" dirty="0"/>
          </a:p>
        </p:txBody>
      </p:sp>
      <p:pic>
        <p:nvPicPr>
          <p:cNvPr id="6" name="Picture 5" descr="unnamed.png">
            <a:extLst>
              <a:ext uri="{FF2B5EF4-FFF2-40B4-BE49-F238E27FC236}">
                <a16:creationId xmlns:a16="http://schemas.microsoft.com/office/drawing/2014/main" id="{A9D22D3B-E321-41A2-A1ED-CC2E3C1DBEAE}"/>
              </a:ext>
            </a:extLst>
          </p:cNvPr>
          <p:cNvPicPr>
            <a:picLocks noChangeAspect="1"/>
          </p:cNvPicPr>
          <p:nvPr/>
        </p:nvPicPr>
        <p:blipFill>
          <a:blip r:embed="rId3" cstate="print"/>
          <a:stretch>
            <a:fillRect/>
          </a:stretch>
        </p:blipFill>
        <p:spPr>
          <a:xfrm>
            <a:off x="7667742" y="0"/>
            <a:ext cx="1476258" cy="147625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SUS\Desktop\SMART-INDIA-HACKATHON-2020.png"/>
          <p:cNvPicPr>
            <a:picLocks noChangeAspect="1" noChangeArrowheads="1"/>
          </p:cNvPicPr>
          <p:nvPr/>
        </p:nvPicPr>
        <p:blipFill>
          <a:blip r:embed="rId2"/>
          <a:srcRect/>
          <a:stretch>
            <a:fillRect/>
          </a:stretch>
        </p:blipFill>
        <p:spPr bwMode="auto">
          <a:xfrm>
            <a:off x="142844" y="142852"/>
            <a:ext cx="1943100" cy="876300"/>
          </a:xfrm>
          <a:prstGeom prst="rect">
            <a:avLst/>
          </a:prstGeom>
          <a:noFill/>
        </p:spPr>
      </p:pic>
      <p:sp>
        <p:nvSpPr>
          <p:cNvPr id="3" name="TextBox 2"/>
          <p:cNvSpPr txBox="1"/>
          <p:nvPr/>
        </p:nvSpPr>
        <p:spPr>
          <a:xfrm>
            <a:off x="714348" y="1571612"/>
            <a:ext cx="7715304" cy="4031873"/>
          </a:xfrm>
          <a:prstGeom prst="rect">
            <a:avLst/>
          </a:prstGeom>
          <a:noFill/>
        </p:spPr>
        <p:txBody>
          <a:bodyPr wrap="square" rtlCol="0">
            <a:spAutoFit/>
          </a:bodyPr>
          <a:lstStyle/>
          <a:p>
            <a:pPr algn="ctr"/>
            <a:r>
              <a:rPr lang="en-IN" sz="4000" dirty="0"/>
              <a:t>Problem Statement</a:t>
            </a:r>
          </a:p>
          <a:p>
            <a:pPr algn="just"/>
            <a:endParaRPr lang="en-IN" dirty="0"/>
          </a:p>
          <a:p>
            <a:pPr algn="ctr"/>
            <a:endParaRPr lang="en-IN" dirty="0"/>
          </a:p>
          <a:p>
            <a:pPr algn="ctr"/>
            <a:r>
              <a:rPr lang="en-IN" dirty="0"/>
              <a:t>Stray Cattle Challenge</a:t>
            </a:r>
          </a:p>
          <a:p>
            <a:pPr algn="ctr"/>
            <a:endParaRPr lang="en-US" dirty="0"/>
          </a:p>
          <a:p>
            <a:pPr algn="just"/>
            <a:r>
              <a:rPr lang="en-US" dirty="0"/>
              <a:t>Checking the menace of stray cattle in State of Goa by involving Municipalities, </a:t>
            </a:r>
            <a:r>
              <a:rPr lang="en-US" dirty="0" err="1"/>
              <a:t>Panchayats</a:t>
            </a:r>
            <a:r>
              <a:rPr lang="en-US" dirty="0"/>
              <a:t>, Animal Husbandry, NGO and Civic Forum. Stray Cattle not only bad to traffic congestion but also causes health hazard to the cattle. ISSUES (a) Fundamentally there is disconnection between civil agencies, people and elected representatives. (b) The aim is to build mobile based dynamic reporting system which will facilitate into flow of information among all concerned stakeholders. (c) The aim is to provide better Governance by more involvement of public.</a:t>
            </a:r>
          </a:p>
          <a:p>
            <a:endParaRPr lang="en-US" dirty="0"/>
          </a:p>
        </p:txBody>
      </p:sp>
      <p:pic>
        <p:nvPicPr>
          <p:cNvPr id="2" name="Picture 1" descr="unnamed.png">
            <a:extLst>
              <a:ext uri="{FF2B5EF4-FFF2-40B4-BE49-F238E27FC236}">
                <a16:creationId xmlns:a16="http://schemas.microsoft.com/office/drawing/2014/main" id="{80084E6E-CEB4-40B1-9FF4-BA5B4F171F8A}"/>
              </a:ext>
            </a:extLst>
          </p:cNvPr>
          <p:cNvPicPr>
            <a:picLocks noChangeAspect="1"/>
          </p:cNvPicPr>
          <p:nvPr/>
        </p:nvPicPr>
        <p:blipFill>
          <a:blip r:embed="rId3" cstate="print"/>
          <a:stretch>
            <a:fillRect/>
          </a:stretch>
        </p:blipFill>
        <p:spPr>
          <a:xfrm>
            <a:off x="7667742" y="0"/>
            <a:ext cx="1476258" cy="147625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ASUS\Desktop\SMART-INDIA-HACKATHON-2020.png"/>
          <p:cNvPicPr>
            <a:picLocks noChangeAspect="1" noChangeArrowheads="1"/>
          </p:cNvPicPr>
          <p:nvPr/>
        </p:nvPicPr>
        <p:blipFill>
          <a:blip r:embed="rId2"/>
          <a:srcRect/>
          <a:stretch>
            <a:fillRect/>
          </a:stretch>
        </p:blipFill>
        <p:spPr bwMode="auto">
          <a:xfrm>
            <a:off x="0" y="52370"/>
            <a:ext cx="1943100" cy="876300"/>
          </a:xfrm>
          <a:prstGeom prst="rect">
            <a:avLst/>
          </a:prstGeom>
          <a:noFill/>
        </p:spPr>
      </p:pic>
      <p:sp>
        <p:nvSpPr>
          <p:cNvPr id="3" name="TextBox 2"/>
          <p:cNvSpPr txBox="1"/>
          <p:nvPr/>
        </p:nvSpPr>
        <p:spPr>
          <a:xfrm>
            <a:off x="2714612" y="1142984"/>
            <a:ext cx="3176575" cy="369332"/>
          </a:xfrm>
          <a:prstGeom prst="rect">
            <a:avLst/>
          </a:prstGeom>
          <a:noFill/>
        </p:spPr>
        <p:txBody>
          <a:bodyPr wrap="none" rtlCol="0">
            <a:spAutoFit/>
          </a:bodyPr>
          <a:lstStyle/>
          <a:p>
            <a:r>
              <a:rPr lang="en-IN" dirty="0"/>
              <a:t>COWS RULE THE ROAD IN INDIA</a:t>
            </a:r>
            <a:endParaRPr lang="en-US" dirty="0"/>
          </a:p>
        </p:txBody>
      </p:sp>
      <p:pic>
        <p:nvPicPr>
          <p:cNvPr id="3076" name="Picture 4" descr="C:\Users\ASUS\Desktop\New folder (2)\DR113_MAJESTIC-CODERS\yolo-detection-model\input1.jpg"/>
          <p:cNvPicPr>
            <a:picLocks noChangeAspect="1" noChangeArrowheads="1"/>
          </p:cNvPicPr>
          <p:nvPr/>
        </p:nvPicPr>
        <p:blipFill>
          <a:blip r:embed="rId3" cstate="print"/>
          <a:srcRect/>
          <a:stretch>
            <a:fillRect/>
          </a:stretch>
        </p:blipFill>
        <p:spPr bwMode="auto">
          <a:xfrm rot="20684844">
            <a:off x="4808943" y="1631911"/>
            <a:ext cx="2850395" cy="1639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7" name="Picture 5" descr="C:\Users\ASUS\Desktop\New folder (2)\DR113_MAJESTIC-CODERS\yolo-detection-model\input2.jpg"/>
          <p:cNvPicPr>
            <a:picLocks noChangeAspect="1" noChangeArrowheads="1"/>
          </p:cNvPicPr>
          <p:nvPr/>
        </p:nvPicPr>
        <p:blipFill>
          <a:blip r:embed="rId4"/>
          <a:srcRect/>
          <a:stretch>
            <a:fillRect/>
          </a:stretch>
        </p:blipFill>
        <p:spPr bwMode="auto">
          <a:xfrm>
            <a:off x="4500562" y="2714620"/>
            <a:ext cx="3239941" cy="19812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8" name="Picture 6"/>
          <p:cNvPicPr>
            <a:picLocks noChangeAspect="1" noChangeArrowheads="1"/>
          </p:cNvPicPr>
          <p:nvPr/>
        </p:nvPicPr>
        <p:blipFill>
          <a:blip r:embed="rId5"/>
          <a:srcRect l="16601" t="25000" r="44727" b="30208"/>
          <a:stretch>
            <a:fillRect/>
          </a:stretch>
        </p:blipFill>
        <p:spPr bwMode="auto">
          <a:xfrm rot="341120">
            <a:off x="885880" y="3804242"/>
            <a:ext cx="3357586" cy="21875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9" name="Picture 7"/>
          <p:cNvPicPr>
            <a:picLocks noChangeAspect="1" noChangeArrowheads="1"/>
          </p:cNvPicPr>
          <p:nvPr/>
        </p:nvPicPr>
        <p:blipFill>
          <a:blip r:embed="rId6"/>
          <a:srcRect l="49805" t="15625" r="4492" b="48958"/>
          <a:stretch>
            <a:fillRect/>
          </a:stretch>
        </p:blipFill>
        <p:spPr bwMode="auto">
          <a:xfrm rot="21321251">
            <a:off x="2695650" y="916189"/>
            <a:ext cx="3277745" cy="14287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80" name="Picture 8"/>
          <p:cNvPicPr>
            <a:picLocks noChangeAspect="1" noChangeArrowheads="1"/>
          </p:cNvPicPr>
          <p:nvPr/>
        </p:nvPicPr>
        <p:blipFill>
          <a:blip r:embed="rId7"/>
          <a:srcRect l="58789" t="14583" r="3711" b="38542"/>
          <a:stretch>
            <a:fillRect/>
          </a:stretch>
        </p:blipFill>
        <p:spPr bwMode="auto">
          <a:xfrm>
            <a:off x="4357686" y="4429132"/>
            <a:ext cx="2786082" cy="19589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3"/>
          <p:cNvPicPr>
            <a:picLocks noChangeAspect="1" noChangeArrowheads="1"/>
          </p:cNvPicPr>
          <p:nvPr/>
        </p:nvPicPr>
        <p:blipFill>
          <a:blip r:embed="rId8"/>
          <a:srcRect l="45703" t="22916" r="29687" b="36458"/>
          <a:stretch>
            <a:fillRect/>
          </a:stretch>
        </p:blipFill>
        <p:spPr bwMode="auto">
          <a:xfrm rot="1306750">
            <a:off x="1214466" y="1398679"/>
            <a:ext cx="2615730" cy="24288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p:cNvSpPr txBox="1"/>
          <p:nvPr/>
        </p:nvSpPr>
        <p:spPr>
          <a:xfrm rot="233709">
            <a:off x="2726076" y="399157"/>
            <a:ext cx="5460597" cy="523220"/>
          </a:xfrm>
          <a:prstGeom prst="rect">
            <a:avLst/>
          </a:prstGeom>
          <a:noFill/>
        </p:spPr>
        <p:txBody>
          <a:bodyPr wrap="none" rtlCol="0">
            <a:spAutoFit/>
            <a:scene3d>
              <a:camera prst="orthographicFront"/>
              <a:lightRig rig="soft" dir="t">
                <a:rot lat="0" lon="0" rev="10800000"/>
              </a:lightRig>
            </a:scene3d>
            <a:sp3d>
              <a:bevelT w="27940" h="12700"/>
              <a:contourClr>
                <a:srgbClr val="DDDDDD"/>
              </a:contourClr>
            </a:sp3d>
          </a:bodyPr>
          <a:lstStyle/>
          <a:p>
            <a:r>
              <a:rPr lang="en-IN" sz="2800" b="1" spc="150" dirty="0">
                <a:ln w="11430"/>
                <a:effectLst>
                  <a:outerShdw blurRad="25400" algn="tl" rotWithShape="0">
                    <a:srgbClr val="000000">
                      <a:alpha val="43000"/>
                    </a:srgbClr>
                  </a:outerShdw>
                </a:effectLst>
              </a:rPr>
              <a:t>COWS RULE THE ROAD IN INDIA</a:t>
            </a:r>
            <a:endParaRPr lang="en-US" sz="2800" b="1" spc="150" dirty="0">
              <a:ln w="11430"/>
              <a:effectLst>
                <a:outerShdw blurRad="25400" algn="tl" rotWithShape="0">
                  <a:srgbClr val="000000">
                    <a:alpha val="43000"/>
                  </a:srgbClr>
                </a:outerShdw>
              </a:effectLst>
            </a:endParaRPr>
          </a:p>
        </p:txBody>
      </p:sp>
      <p:sp>
        <p:nvSpPr>
          <p:cNvPr id="12" name="TextBox 11"/>
          <p:cNvSpPr txBox="1"/>
          <p:nvPr/>
        </p:nvSpPr>
        <p:spPr>
          <a:xfrm rot="21447768">
            <a:off x="1788676" y="3914265"/>
            <a:ext cx="4961120" cy="523220"/>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IN" sz="2800" b="1" spc="150" dirty="0">
                <a:ln w="11430"/>
                <a:effectLst>
                  <a:outerShdw blurRad="25400" algn="tl" rotWithShape="0">
                    <a:srgbClr val="000000">
                      <a:alpha val="43000"/>
                    </a:srgbClr>
                  </a:outerShdw>
                </a:effectLst>
              </a:rPr>
              <a:t>TRAFFIC-JAMS  ACCIDENTS</a:t>
            </a:r>
            <a:endParaRPr lang="en-US" sz="2800" b="1" spc="150" dirty="0">
              <a:ln w="11430"/>
              <a:effectLst>
                <a:outerShdw blurRad="25400" algn="tl" rotWithShape="0">
                  <a:srgbClr val="000000">
                    <a:alpha val="43000"/>
                  </a:srgbClr>
                </a:outerShdw>
              </a:effectLst>
            </a:endParaRPr>
          </a:p>
        </p:txBody>
      </p:sp>
      <p:sp>
        <p:nvSpPr>
          <p:cNvPr id="13" name="TextBox 12"/>
          <p:cNvSpPr txBox="1"/>
          <p:nvPr/>
        </p:nvSpPr>
        <p:spPr>
          <a:xfrm rot="282126">
            <a:off x="2443098" y="2817839"/>
            <a:ext cx="4282711" cy="523220"/>
          </a:xfrm>
          <a:prstGeom prst="rect">
            <a:avLst/>
          </a:prstGeom>
          <a:noFill/>
        </p:spPr>
        <p:txBody>
          <a:bodyPr wrap="none" rtlCol="0">
            <a:spAutoFit/>
            <a:scene3d>
              <a:camera prst="orthographicFront"/>
              <a:lightRig rig="soft" dir="t">
                <a:rot lat="0" lon="0" rev="10800000"/>
              </a:lightRig>
            </a:scene3d>
            <a:sp3d>
              <a:bevelT w="27940" h="12700"/>
              <a:contourClr>
                <a:srgbClr val="DDDDDD"/>
              </a:contourClr>
            </a:sp3d>
          </a:bodyPr>
          <a:lstStyle/>
          <a:p>
            <a:r>
              <a:rPr lang="en-IN" sz="2800" b="1" spc="150" dirty="0">
                <a:ln w="11430"/>
                <a:effectLst>
                  <a:outerShdw blurRad="25400" algn="tl" rotWithShape="0">
                    <a:srgbClr val="000000">
                      <a:alpha val="43000"/>
                    </a:srgbClr>
                  </a:outerShdw>
                </a:effectLst>
              </a:rPr>
              <a:t>Who is responsible?????</a:t>
            </a:r>
            <a:endParaRPr lang="en-US" sz="2800" b="1" spc="150" dirty="0">
              <a:ln w="11430"/>
              <a:effectLst>
                <a:outerShdw blurRad="25400" algn="tl" rotWithShape="0">
                  <a:srgbClr val="000000">
                    <a:alpha val="43000"/>
                  </a:srgbClr>
                </a:outerShdw>
              </a:effectLst>
            </a:endParaRPr>
          </a:p>
        </p:txBody>
      </p:sp>
      <p:pic>
        <p:nvPicPr>
          <p:cNvPr id="2" name="Picture 1" descr="unnamed.png">
            <a:extLst>
              <a:ext uri="{FF2B5EF4-FFF2-40B4-BE49-F238E27FC236}">
                <a16:creationId xmlns:a16="http://schemas.microsoft.com/office/drawing/2014/main" id="{DC9D8234-30F1-4725-AE17-DF4238094D32}"/>
              </a:ext>
            </a:extLst>
          </p:cNvPr>
          <p:cNvPicPr>
            <a:picLocks noChangeAspect="1"/>
          </p:cNvPicPr>
          <p:nvPr/>
        </p:nvPicPr>
        <p:blipFill>
          <a:blip r:embed="rId9" cstate="print"/>
          <a:stretch>
            <a:fillRect/>
          </a:stretch>
        </p:blipFill>
        <p:spPr>
          <a:xfrm>
            <a:off x="7667742" y="0"/>
            <a:ext cx="1476258" cy="147625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ASUS\Desktop\SMART-INDIA-HACKATHON-2020.png"/>
          <p:cNvPicPr>
            <a:picLocks noChangeAspect="1" noChangeArrowheads="1"/>
          </p:cNvPicPr>
          <p:nvPr/>
        </p:nvPicPr>
        <p:blipFill>
          <a:blip r:embed="rId2"/>
          <a:srcRect/>
          <a:stretch>
            <a:fillRect/>
          </a:stretch>
        </p:blipFill>
        <p:spPr bwMode="auto">
          <a:xfrm>
            <a:off x="214282" y="285728"/>
            <a:ext cx="1943100" cy="876300"/>
          </a:xfrm>
          <a:prstGeom prst="rect">
            <a:avLst/>
          </a:prstGeom>
          <a:noFill/>
        </p:spPr>
      </p:pic>
      <p:sp>
        <p:nvSpPr>
          <p:cNvPr id="3" name="TextBox 2"/>
          <p:cNvSpPr txBox="1"/>
          <p:nvPr/>
        </p:nvSpPr>
        <p:spPr>
          <a:xfrm>
            <a:off x="357158" y="1500174"/>
            <a:ext cx="8286808" cy="3754874"/>
          </a:xfrm>
          <a:prstGeom prst="rect">
            <a:avLst/>
          </a:prstGeom>
          <a:noFill/>
        </p:spPr>
        <p:txBody>
          <a:bodyPr wrap="square" rtlCol="0">
            <a:spAutoFit/>
          </a:bodyPr>
          <a:lstStyle/>
          <a:p>
            <a:pPr algn="ctr"/>
            <a:r>
              <a:rPr lang="en-IN" sz="4000" dirty="0"/>
              <a:t>Solution Description:</a:t>
            </a:r>
          </a:p>
          <a:p>
            <a:endParaRPr lang="en-IN" dirty="0"/>
          </a:p>
          <a:p>
            <a:pPr algn="just"/>
            <a:endParaRPr lang="en-IN" dirty="0"/>
          </a:p>
          <a:p>
            <a:pPr algn="just"/>
            <a:r>
              <a:rPr lang="en-IN" dirty="0"/>
              <a:t>As nowadays, street cameras are present mostly on every road. So, with the use of that</a:t>
            </a:r>
          </a:p>
          <a:p>
            <a:pPr algn="just"/>
            <a:r>
              <a:rPr lang="en-IN" dirty="0"/>
              <a:t>And AI we will detect the presence of cattle on roads and will show them on map.</a:t>
            </a:r>
          </a:p>
          <a:p>
            <a:pPr algn="just"/>
            <a:r>
              <a:rPr lang="en-IN" dirty="0"/>
              <a:t>If a user watches a cow or traffic jam or accidents caused by cows then they can report it by using our app. App has a specially designed AI camera which will predict the presence of cow in  the image and will report a complaint with the latest timestamps and location of user. This feature is for effortless </a:t>
            </a:r>
            <a:r>
              <a:rPr lang="en-IN" dirty="0" err="1"/>
              <a:t>reporting.User</a:t>
            </a:r>
            <a:r>
              <a:rPr lang="en-IN" dirty="0"/>
              <a:t> app also have one map which will show the cows present in nearby area.</a:t>
            </a:r>
          </a:p>
          <a:p>
            <a:pPr algn="just"/>
            <a:r>
              <a:rPr lang="en-IN" dirty="0"/>
              <a:t>Special application for authorities so that they can receive all complaints from user and</a:t>
            </a:r>
          </a:p>
          <a:p>
            <a:pPr algn="just"/>
            <a:r>
              <a:rPr lang="en-IN" dirty="0"/>
              <a:t>the reports from </a:t>
            </a:r>
            <a:r>
              <a:rPr lang="en-IN" dirty="0" err="1"/>
              <a:t>cctv</a:t>
            </a:r>
            <a:r>
              <a:rPr lang="en-IN" dirty="0"/>
              <a:t> camera. </a:t>
            </a:r>
          </a:p>
        </p:txBody>
      </p:sp>
      <p:pic>
        <p:nvPicPr>
          <p:cNvPr id="2" name="Picture 1" descr="unnamed.png">
            <a:extLst>
              <a:ext uri="{FF2B5EF4-FFF2-40B4-BE49-F238E27FC236}">
                <a16:creationId xmlns:a16="http://schemas.microsoft.com/office/drawing/2014/main" id="{24CA829D-B141-4C5F-ACBB-F770ADF4C9D1}"/>
              </a:ext>
            </a:extLst>
          </p:cNvPr>
          <p:cNvPicPr>
            <a:picLocks noChangeAspect="1"/>
          </p:cNvPicPr>
          <p:nvPr/>
        </p:nvPicPr>
        <p:blipFill>
          <a:blip r:embed="rId3" cstate="print"/>
          <a:stretch>
            <a:fillRect/>
          </a:stretch>
        </p:blipFill>
        <p:spPr>
          <a:xfrm>
            <a:off x="7667742" y="0"/>
            <a:ext cx="1476258" cy="147625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ASUS\Desktop\SMART-INDIA-HACKATHON-2020.png"/>
          <p:cNvPicPr>
            <a:picLocks noChangeAspect="1" noChangeArrowheads="1"/>
          </p:cNvPicPr>
          <p:nvPr/>
        </p:nvPicPr>
        <p:blipFill>
          <a:blip r:embed="rId2"/>
          <a:srcRect/>
          <a:stretch>
            <a:fillRect/>
          </a:stretch>
        </p:blipFill>
        <p:spPr bwMode="auto">
          <a:xfrm>
            <a:off x="214282" y="142852"/>
            <a:ext cx="1943100" cy="876300"/>
          </a:xfrm>
          <a:prstGeom prst="rect">
            <a:avLst/>
          </a:prstGeom>
          <a:noFill/>
        </p:spPr>
      </p:pic>
      <p:sp>
        <p:nvSpPr>
          <p:cNvPr id="3" name="TextBox 2"/>
          <p:cNvSpPr txBox="1"/>
          <p:nvPr/>
        </p:nvSpPr>
        <p:spPr>
          <a:xfrm>
            <a:off x="1285852" y="2357430"/>
            <a:ext cx="6643734" cy="2000548"/>
          </a:xfrm>
          <a:prstGeom prst="rect">
            <a:avLst/>
          </a:prstGeom>
          <a:noFill/>
        </p:spPr>
        <p:txBody>
          <a:bodyPr wrap="square" rtlCol="0">
            <a:spAutoFit/>
          </a:bodyPr>
          <a:lstStyle/>
          <a:p>
            <a:r>
              <a:rPr lang="en-IN" dirty="0"/>
              <a:t>our solution </a:t>
            </a:r>
          </a:p>
          <a:p>
            <a:pPr algn="ctr"/>
            <a:r>
              <a:rPr lang="en-IN" sz="8800" dirty="0"/>
              <a:t>AGHNYA</a:t>
            </a:r>
          </a:p>
          <a:p>
            <a:pPr algn="r"/>
            <a:r>
              <a:rPr lang="en-IN" dirty="0"/>
              <a:t>Not to be killed</a:t>
            </a:r>
            <a:endParaRPr lang="en-US" dirty="0"/>
          </a:p>
        </p:txBody>
      </p:sp>
      <p:sp>
        <p:nvSpPr>
          <p:cNvPr id="5124" name="AutoShape 4" descr="blob:https://web.whatsapp.com/82b71d11-b07e-43c1-ae46-46f55b6cfd5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126" name="AutoShape 6" descr="blob:https://web.whatsapp.com/82b71d11-b07e-43c1-ae46-46f55b6cfd5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 name="Picture 6" descr="unnamed.png"/>
          <p:cNvPicPr>
            <a:picLocks noChangeAspect="1"/>
          </p:cNvPicPr>
          <p:nvPr/>
        </p:nvPicPr>
        <p:blipFill>
          <a:blip r:embed="rId3" cstate="print"/>
          <a:stretch>
            <a:fillRect/>
          </a:stretch>
        </p:blipFill>
        <p:spPr>
          <a:xfrm>
            <a:off x="785786" y="2143116"/>
            <a:ext cx="2428892" cy="2428892"/>
          </a:xfrm>
          <a:prstGeom prst="rect">
            <a:avLst/>
          </a:prstGeom>
        </p:spPr>
      </p:pic>
      <p:pic>
        <p:nvPicPr>
          <p:cNvPr id="2" name="Picture 1" descr="unnamed.png">
            <a:extLst>
              <a:ext uri="{FF2B5EF4-FFF2-40B4-BE49-F238E27FC236}">
                <a16:creationId xmlns:a16="http://schemas.microsoft.com/office/drawing/2014/main" id="{C2CEED2C-2895-4E79-8CDB-7A941EF35165}"/>
              </a:ext>
            </a:extLst>
          </p:cNvPr>
          <p:cNvPicPr>
            <a:picLocks noChangeAspect="1"/>
          </p:cNvPicPr>
          <p:nvPr/>
        </p:nvPicPr>
        <p:blipFill>
          <a:blip r:embed="rId3" cstate="print"/>
          <a:stretch>
            <a:fillRect/>
          </a:stretch>
        </p:blipFill>
        <p:spPr>
          <a:xfrm>
            <a:off x="7667742" y="0"/>
            <a:ext cx="1476258" cy="147625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ASUS\Desktop\SMART-INDIA-HACKATHON-2020.png"/>
          <p:cNvPicPr>
            <a:picLocks noChangeAspect="1" noChangeArrowheads="1"/>
          </p:cNvPicPr>
          <p:nvPr/>
        </p:nvPicPr>
        <p:blipFill>
          <a:blip r:embed="rId2"/>
          <a:srcRect/>
          <a:stretch>
            <a:fillRect/>
          </a:stretch>
        </p:blipFill>
        <p:spPr bwMode="auto">
          <a:xfrm>
            <a:off x="285720" y="214290"/>
            <a:ext cx="1943100" cy="876300"/>
          </a:xfrm>
          <a:prstGeom prst="rect">
            <a:avLst/>
          </a:prstGeom>
          <a:noFill/>
        </p:spPr>
      </p:pic>
      <p:pic>
        <p:nvPicPr>
          <p:cNvPr id="6147" name="Picture 3"/>
          <p:cNvPicPr>
            <a:picLocks noChangeAspect="1" noChangeArrowheads="1"/>
          </p:cNvPicPr>
          <p:nvPr/>
        </p:nvPicPr>
        <p:blipFill>
          <a:blip r:embed="rId3"/>
          <a:srcRect/>
          <a:stretch>
            <a:fillRect/>
          </a:stretch>
        </p:blipFill>
        <p:spPr bwMode="auto">
          <a:xfrm>
            <a:off x="357158" y="1357298"/>
            <a:ext cx="8358214" cy="47014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2857488" y="500042"/>
            <a:ext cx="3315331" cy="707886"/>
          </a:xfrm>
          <a:prstGeom prst="rect">
            <a:avLst/>
          </a:prstGeom>
          <a:noFill/>
        </p:spPr>
        <p:txBody>
          <a:bodyPr wrap="none" rtlCol="0">
            <a:spAutoFit/>
          </a:bodyPr>
          <a:lstStyle/>
          <a:p>
            <a:r>
              <a:rPr lang="en-IN" sz="4000" dirty="0"/>
              <a:t>Model Pipeline</a:t>
            </a:r>
            <a:endParaRPr lang="en-US" sz="4000" dirty="0"/>
          </a:p>
        </p:txBody>
      </p:sp>
      <p:pic>
        <p:nvPicPr>
          <p:cNvPr id="2" name="Picture 1" descr="unnamed.png">
            <a:extLst>
              <a:ext uri="{FF2B5EF4-FFF2-40B4-BE49-F238E27FC236}">
                <a16:creationId xmlns:a16="http://schemas.microsoft.com/office/drawing/2014/main" id="{093243A5-2426-44BB-B750-7C8C23534B86}"/>
              </a:ext>
            </a:extLst>
          </p:cNvPr>
          <p:cNvPicPr>
            <a:picLocks noChangeAspect="1"/>
          </p:cNvPicPr>
          <p:nvPr/>
        </p:nvPicPr>
        <p:blipFill>
          <a:blip r:embed="rId4" cstate="print"/>
          <a:stretch>
            <a:fillRect/>
          </a:stretch>
        </p:blipFill>
        <p:spPr>
          <a:xfrm>
            <a:off x="7667742" y="0"/>
            <a:ext cx="1476258" cy="147625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ASUS\Desktop\SMART-INDIA-HACKATHON-2020.png"/>
          <p:cNvPicPr>
            <a:picLocks noChangeAspect="1" noChangeArrowheads="1"/>
          </p:cNvPicPr>
          <p:nvPr/>
        </p:nvPicPr>
        <p:blipFill>
          <a:blip r:embed="rId2"/>
          <a:srcRect/>
          <a:stretch>
            <a:fillRect/>
          </a:stretch>
        </p:blipFill>
        <p:spPr bwMode="auto">
          <a:xfrm>
            <a:off x="214282" y="142852"/>
            <a:ext cx="1943100" cy="876300"/>
          </a:xfrm>
          <a:prstGeom prst="rect">
            <a:avLst/>
          </a:prstGeom>
          <a:noFill/>
        </p:spPr>
      </p:pic>
      <p:sp>
        <p:nvSpPr>
          <p:cNvPr id="3" name="TextBox 2"/>
          <p:cNvSpPr txBox="1"/>
          <p:nvPr/>
        </p:nvSpPr>
        <p:spPr>
          <a:xfrm>
            <a:off x="500034" y="1142984"/>
            <a:ext cx="8005187" cy="5262979"/>
          </a:xfrm>
          <a:prstGeom prst="rect">
            <a:avLst/>
          </a:prstGeom>
          <a:noFill/>
        </p:spPr>
        <p:txBody>
          <a:bodyPr wrap="square" rtlCol="0">
            <a:spAutoFit/>
          </a:bodyPr>
          <a:lstStyle/>
          <a:p>
            <a:pPr algn="ctr"/>
            <a:r>
              <a:rPr lang="en-IN" sz="4000" dirty="0"/>
              <a:t>In-House Data Centre:- AI Model to detect the presence of cattle</a:t>
            </a:r>
          </a:p>
          <a:p>
            <a:pPr algn="just"/>
            <a:endParaRPr lang="en-IN" dirty="0"/>
          </a:p>
          <a:p>
            <a:pPr algn="just"/>
            <a:r>
              <a:rPr lang="en-IN" b="1" dirty="0"/>
              <a:t>Input sources: </a:t>
            </a:r>
            <a:r>
              <a:rPr lang="en-IN" dirty="0"/>
              <a:t>CCTV Camera stream and reported images by user</a:t>
            </a:r>
          </a:p>
          <a:p>
            <a:pPr algn="just"/>
            <a:endParaRPr lang="en-IN" dirty="0"/>
          </a:p>
          <a:p>
            <a:pPr algn="just"/>
            <a:r>
              <a:rPr lang="en-IN" dirty="0"/>
              <a:t>As AI is the future, so with the help of that we had made a model which will detect </a:t>
            </a:r>
          </a:p>
          <a:p>
            <a:pPr algn="just"/>
            <a:r>
              <a:rPr lang="en-IN" dirty="0"/>
              <a:t>The presence of cattle in videos and images.</a:t>
            </a:r>
          </a:p>
          <a:p>
            <a:pPr algn="just"/>
            <a:endParaRPr lang="en-IN" dirty="0"/>
          </a:p>
          <a:p>
            <a:pPr algn="just"/>
            <a:r>
              <a:rPr lang="en-IN" b="1" dirty="0"/>
              <a:t>Training Images: </a:t>
            </a:r>
            <a:r>
              <a:rPr lang="en-IN" dirty="0"/>
              <a:t>Images from Streets, Internets, Video Streams, etc were used for training the Cow Detection Model</a:t>
            </a:r>
          </a:p>
          <a:p>
            <a:pPr algn="just"/>
            <a:endParaRPr lang="en-IN" dirty="0"/>
          </a:p>
          <a:p>
            <a:pPr algn="just"/>
            <a:endParaRPr lang="en-IN" dirty="0"/>
          </a:p>
          <a:p>
            <a:pPr algn="just"/>
            <a:endParaRPr lang="en-IN" dirty="0"/>
          </a:p>
          <a:p>
            <a:pPr algn="just"/>
            <a:endParaRPr lang="en-IN" dirty="0"/>
          </a:p>
          <a:p>
            <a:pPr algn="ctr"/>
            <a:endParaRPr lang="en-US" sz="4000" dirty="0"/>
          </a:p>
        </p:txBody>
      </p:sp>
      <p:pic>
        <p:nvPicPr>
          <p:cNvPr id="2" name="Picture 1" descr="unnamed.png">
            <a:extLst>
              <a:ext uri="{FF2B5EF4-FFF2-40B4-BE49-F238E27FC236}">
                <a16:creationId xmlns:a16="http://schemas.microsoft.com/office/drawing/2014/main" id="{10540173-49E6-44C7-88B0-77B08777B264}"/>
              </a:ext>
            </a:extLst>
          </p:cNvPr>
          <p:cNvPicPr>
            <a:picLocks noChangeAspect="1"/>
          </p:cNvPicPr>
          <p:nvPr/>
        </p:nvPicPr>
        <p:blipFill>
          <a:blip r:embed="rId3" cstate="print"/>
          <a:stretch>
            <a:fillRect/>
          </a:stretch>
        </p:blipFill>
        <p:spPr>
          <a:xfrm>
            <a:off x="7667742" y="0"/>
            <a:ext cx="1476258" cy="147625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ASUS\Desktop\SMART-INDIA-HACKATHON-2020.png"/>
          <p:cNvPicPr>
            <a:picLocks noChangeAspect="1" noChangeArrowheads="1"/>
          </p:cNvPicPr>
          <p:nvPr/>
        </p:nvPicPr>
        <p:blipFill>
          <a:blip r:embed="rId2"/>
          <a:srcRect/>
          <a:stretch>
            <a:fillRect/>
          </a:stretch>
        </p:blipFill>
        <p:spPr bwMode="auto">
          <a:xfrm>
            <a:off x="285720" y="214290"/>
            <a:ext cx="1943100" cy="876300"/>
          </a:xfrm>
          <a:prstGeom prst="rect">
            <a:avLst/>
          </a:prstGeom>
          <a:noFill/>
        </p:spPr>
      </p:pic>
      <p:sp>
        <p:nvSpPr>
          <p:cNvPr id="3" name="TextBox 2"/>
          <p:cNvSpPr txBox="1"/>
          <p:nvPr/>
        </p:nvSpPr>
        <p:spPr>
          <a:xfrm>
            <a:off x="500034" y="1571612"/>
            <a:ext cx="8286808" cy="4370427"/>
          </a:xfrm>
          <a:prstGeom prst="rect">
            <a:avLst/>
          </a:prstGeom>
          <a:noFill/>
        </p:spPr>
        <p:txBody>
          <a:bodyPr wrap="square" rtlCol="0">
            <a:spAutoFit/>
          </a:bodyPr>
          <a:lstStyle/>
          <a:p>
            <a:pPr algn="ctr"/>
            <a:r>
              <a:rPr lang="en-IN" sz="4000" dirty="0"/>
              <a:t>MAP for showing Live Locations in both Admin and user APP</a:t>
            </a:r>
          </a:p>
          <a:p>
            <a:endParaRPr lang="en-IN" dirty="0"/>
          </a:p>
          <a:p>
            <a:pPr algn="just"/>
            <a:endParaRPr lang="en-IN" dirty="0"/>
          </a:p>
          <a:p>
            <a:pPr algn="just"/>
            <a:r>
              <a:rPr lang="en-IN" dirty="0"/>
              <a:t>We have used maps for showing the live locations so that the user can take easy idea about the presence of cattle on roads so, that accidents and jams can be easily avoided.</a:t>
            </a:r>
          </a:p>
          <a:p>
            <a:pPr algn="just"/>
            <a:r>
              <a:rPr lang="en-IN" dirty="0"/>
              <a:t>Basically the location is of the GPS location of CCTV cameras and the GPS location of the mobile of the user where the cattle is detected.</a:t>
            </a:r>
          </a:p>
          <a:p>
            <a:pPr algn="just"/>
            <a:r>
              <a:rPr lang="en-IN" dirty="0"/>
              <a:t>Although there is slight difference in the information that is to be shown on the common user and admin.</a:t>
            </a:r>
          </a:p>
          <a:p>
            <a:pPr algn="just"/>
            <a:r>
              <a:rPr lang="en-IN" dirty="0"/>
              <a:t>Admin will also have a track of animal catching vans through the same map.</a:t>
            </a:r>
          </a:p>
          <a:p>
            <a:pPr algn="just"/>
            <a:endParaRPr lang="en-IN" dirty="0"/>
          </a:p>
        </p:txBody>
      </p:sp>
      <p:pic>
        <p:nvPicPr>
          <p:cNvPr id="2" name="Picture 1" descr="unnamed.png">
            <a:extLst>
              <a:ext uri="{FF2B5EF4-FFF2-40B4-BE49-F238E27FC236}">
                <a16:creationId xmlns:a16="http://schemas.microsoft.com/office/drawing/2014/main" id="{21837477-CE7C-4652-A530-89787BA925C0}"/>
              </a:ext>
            </a:extLst>
          </p:cNvPr>
          <p:cNvPicPr>
            <a:picLocks noChangeAspect="1"/>
          </p:cNvPicPr>
          <p:nvPr/>
        </p:nvPicPr>
        <p:blipFill>
          <a:blip r:embed="rId3" cstate="print"/>
          <a:stretch>
            <a:fillRect/>
          </a:stretch>
        </p:blipFill>
        <p:spPr>
          <a:xfrm>
            <a:off x="7667742" y="0"/>
            <a:ext cx="1476258" cy="147625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SUS\Desktop\SMART-INDIA-HACKATHON-2020.png"/>
          <p:cNvPicPr>
            <a:picLocks noChangeAspect="1" noChangeArrowheads="1"/>
          </p:cNvPicPr>
          <p:nvPr/>
        </p:nvPicPr>
        <p:blipFill>
          <a:blip r:embed="rId2"/>
          <a:srcRect/>
          <a:stretch>
            <a:fillRect/>
          </a:stretch>
        </p:blipFill>
        <p:spPr bwMode="auto">
          <a:xfrm>
            <a:off x="285720" y="214290"/>
            <a:ext cx="1943100" cy="876300"/>
          </a:xfrm>
          <a:prstGeom prst="rect">
            <a:avLst/>
          </a:prstGeom>
          <a:noFill/>
        </p:spPr>
      </p:pic>
      <p:sp>
        <p:nvSpPr>
          <p:cNvPr id="3" name="TextBox 2"/>
          <p:cNvSpPr txBox="1"/>
          <p:nvPr/>
        </p:nvSpPr>
        <p:spPr>
          <a:xfrm>
            <a:off x="3428992" y="1285860"/>
            <a:ext cx="2218877" cy="707886"/>
          </a:xfrm>
          <a:prstGeom prst="rect">
            <a:avLst/>
          </a:prstGeom>
          <a:noFill/>
        </p:spPr>
        <p:txBody>
          <a:bodyPr wrap="none" rtlCol="0">
            <a:spAutoFit/>
          </a:bodyPr>
          <a:lstStyle/>
          <a:p>
            <a:pPr algn="ctr"/>
            <a:r>
              <a:rPr lang="en-IN" sz="4000" dirty="0"/>
              <a:t>USER APP</a:t>
            </a:r>
            <a:endParaRPr lang="en-US" sz="4000" dirty="0"/>
          </a:p>
        </p:txBody>
      </p:sp>
      <p:sp>
        <p:nvSpPr>
          <p:cNvPr id="4" name="TextBox 3"/>
          <p:cNvSpPr txBox="1"/>
          <p:nvPr/>
        </p:nvSpPr>
        <p:spPr>
          <a:xfrm>
            <a:off x="642910" y="2285992"/>
            <a:ext cx="8072494" cy="4247317"/>
          </a:xfrm>
          <a:prstGeom prst="rect">
            <a:avLst/>
          </a:prstGeom>
          <a:noFill/>
        </p:spPr>
        <p:txBody>
          <a:bodyPr wrap="square" rtlCol="0">
            <a:spAutoFit/>
          </a:bodyPr>
          <a:lstStyle/>
          <a:p>
            <a:pPr algn="just">
              <a:buFont typeface="Wingdings" pitchFamily="2" charset="2"/>
              <a:buChar char="Ø"/>
            </a:pPr>
            <a:r>
              <a:rPr lang="en-IN" dirty="0"/>
              <a:t>App for the users where they can easily report complaints and get information about the status of cattle on roads.</a:t>
            </a:r>
          </a:p>
          <a:p>
            <a:pPr algn="just">
              <a:buFont typeface="Wingdings" pitchFamily="2" charset="2"/>
              <a:buChar char="Ø"/>
            </a:pPr>
            <a:r>
              <a:rPr lang="en-IN" dirty="0"/>
              <a:t>The app is specially designed to bridge the gap between govt. Authorities and common people.</a:t>
            </a:r>
          </a:p>
          <a:p>
            <a:pPr algn="just"/>
            <a:r>
              <a:rPr lang="en-IN" dirty="0"/>
              <a:t>App has two main features :</a:t>
            </a:r>
          </a:p>
          <a:p>
            <a:pPr algn="just"/>
            <a:r>
              <a:rPr lang="en-IN" dirty="0"/>
              <a:t>1.Reporting through camera</a:t>
            </a:r>
          </a:p>
          <a:p>
            <a:pPr algn="just"/>
            <a:r>
              <a:rPr lang="en-IN" dirty="0"/>
              <a:t>2.Map showing live status of cattle on roads</a:t>
            </a:r>
          </a:p>
          <a:p>
            <a:pPr algn="just"/>
            <a:endParaRPr lang="en-IN" dirty="0"/>
          </a:p>
          <a:p>
            <a:pPr algn="just">
              <a:buFont typeface="Wingdings" pitchFamily="2" charset="2"/>
              <a:buChar char="Ø"/>
            </a:pPr>
            <a:r>
              <a:rPr lang="en-IN" dirty="0"/>
              <a:t>The UI of the app is so easy that even an illiterate person can easily use this, as this </a:t>
            </a:r>
          </a:p>
          <a:p>
            <a:pPr algn="just"/>
            <a:r>
              <a:rPr lang="en-IN" dirty="0"/>
              <a:t>App only have icons very less text is used.</a:t>
            </a:r>
          </a:p>
          <a:p>
            <a:pPr algn="just">
              <a:buFont typeface="Wingdings" pitchFamily="2" charset="2"/>
              <a:buChar char="Ø"/>
            </a:pPr>
            <a:r>
              <a:rPr lang="en-IN" dirty="0"/>
              <a:t>Effortless reporting of complaint, no need of filling large forms.</a:t>
            </a:r>
          </a:p>
          <a:p>
            <a:pPr algn="just"/>
            <a:r>
              <a:rPr lang="en-IN" b="1" dirty="0"/>
              <a:t>Technologies used:-</a:t>
            </a:r>
          </a:p>
          <a:p>
            <a:pPr algn="just"/>
            <a:r>
              <a:rPr lang="en-IN" b="1" dirty="0"/>
              <a:t> </a:t>
            </a:r>
            <a:r>
              <a:rPr lang="en-IN" dirty="0"/>
              <a:t>IONIC framework, TypeScript, Android </a:t>
            </a:r>
          </a:p>
          <a:p>
            <a:pPr algn="just"/>
            <a:endParaRPr lang="en-IN" dirty="0"/>
          </a:p>
          <a:p>
            <a:endParaRPr lang="en-US" dirty="0"/>
          </a:p>
        </p:txBody>
      </p:sp>
      <p:pic>
        <p:nvPicPr>
          <p:cNvPr id="6" name="Picture 5" descr="unnamed.png">
            <a:extLst>
              <a:ext uri="{FF2B5EF4-FFF2-40B4-BE49-F238E27FC236}">
                <a16:creationId xmlns:a16="http://schemas.microsoft.com/office/drawing/2014/main" id="{E75B93E6-4E72-4D83-A758-86CFE586954C}"/>
              </a:ext>
            </a:extLst>
          </p:cNvPr>
          <p:cNvPicPr>
            <a:picLocks noChangeAspect="1"/>
          </p:cNvPicPr>
          <p:nvPr/>
        </p:nvPicPr>
        <p:blipFill>
          <a:blip r:embed="rId3" cstate="print"/>
          <a:stretch>
            <a:fillRect/>
          </a:stretch>
        </p:blipFill>
        <p:spPr>
          <a:xfrm>
            <a:off x="7667742" y="0"/>
            <a:ext cx="1476258" cy="1476258"/>
          </a:xfrm>
          <a:prstGeom prst="rect">
            <a:avLst/>
          </a:prstGeom>
        </p:spPr>
      </p:pic>
    </p:spTree>
  </p:cSld>
  <p:clrMapOvr>
    <a:masterClrMapping/>
  </p:clrMapOvr>
</p:sld>
</file>

<file path=ppt/theme/theme1.xml><?xml version="1.0" encoding="utf-8"?>
<a:theme xmlns:a="http://schemas.openxmlformats.org/drawingml/2006/main" name="Office Theme">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167</TotalTime>
  <Words>679</Words>
  <Application>Microsoft Office PowerPoint</Application>
  <PresentationFormat>On-screen Show (4:3)</PresentationFormat>
  <Paragraphs>69</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Wingdings</vt:lpstr>
      <vt:lpstr>Office Theme</vt:lpstr>
      <vt:lpstr>MAJESTIC-CODERS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ASUS</dc:creator>
  <cp:lastModifiedBy>Ankur verma</cp:lastModifiedBy>
  <cp:revision>19</cp:revision>
  <dcterms:created xsi:type="dcterms:W3CDTF">2020-08-01T09:07:12Z</dcterms:created>
  <dcterms:modified xsi:type="dcterms:W3CDTF">2020-08-01T12:22:12Z</dcterms:modified>
</cp:coreProperties>
</file>